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9" r:id="rId3"/>
    <p:sldId id="280" r:id="rId4"/>
    <p:sldId id="285" r:id="rId5"/>
    <p:sldId id="281" r:id="rId6"/>
    <p:sldId id="294" r:id="rId7"/>
    <p:sldId id="295" r:id="rId8"/>
    <p:sldId id="293" r:id="rId9"/>
    <p:sldId id="296" r:id="rId10"/>
    <p:sldId id="273" r:id="rId11"/>
    <p:sldId id="274" r:id="rId12"/>
    <p:sldId id="272" r:id="rId13"/>
    <p:sldId id="276" r:id="rId14"/>
    <p:sldId id="275" r:id="rId15"/>
    <p:sldId id="291" r:id="rId16"/>
    <p:sldId id="277" r:id="rId17"/>
    <p:sldId id="278"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9900"/>
    <a:srgbClr val="6699FF"/>
    <a:srgbClr val="99CC00"/>
    <a:srgbClr val="CCFFCC"/>
    <a:srgbClr val="6600CC"/>
    <a:srgbClr val="FCEFBA"/>
    <a:srgbClr val="FFE4C9"/>
    <a:srgbClr val="000000"/>
    <a:srgbClr val="FF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C682F70-319B-41C3-AB81-5DDDD2A3C2E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FDE51-401E-4FE9-AC0E-4093546B9925}"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FD1-7521-4F55-9EA8-EA3BDB702D7F}"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A3E0FCF-1506-47CD-B3E9-66B48ECF40DB}"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27F750-D3BC-4C62-B1CD-F3A8D7975CC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237F76A-7E1D-4B25-BDAD-07688DEF29C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B3469DE-43A4-4316-8897-7A0F04A2861E}"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3C99-8128-4E81-B4C2-9237C71DE4AA}"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F579F-B5D1-498D-8FE5-E270ECDCC171}"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973EF-2E56-45A7-B69A-F8F2423E37CE}"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E55AB83-E99D-421C-AB15-1CDBB241929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002F10-957A-4CCA-B031-DB18AEB0325D}"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gif"/><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876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Users\user\Desktop\Bitmap in Cover 7,8,9.cdr.jpg"/>
          <p:cNvPicPr>
            <a:picLocks noChangeAspect="1" noChangeArrowheads="1"/>
          </p:cNvPicPr>
          <p:nvPr/>
        </p:nvPicPr>
        <p:blipFill>
          <a:blip r:embed="rId2" cstate="print"/>
          <a:srcRect t="10000"/>
          <a:stretch>
            <a:fillRect/>
          </a:stretch>
        </p:blipFill>
        <p:spPr bwMode="auto">
          <a:xfrm>
            <a:off x="1447800" y="0"/>
            <a:ext cx="6238283" cy="6172200"/>
          </a:xfrm>
          <a:prstGeom prst="rect">
            <a:avLst/>
          </a:prstGeom>
          <a:noFill/>
          <a:ln w="38100">
            <a:noFill/>
          </a:ln>
        </p:spPr>
      </p:pic>
      <p:sp>
        <p:nvSpPr>
          <p:cNvPr id="6" name="Rectangle 5"/>
          <p:cNvSpPr/>
          <p:nvPr/>
        </p:nvSpPr>
        <p:spPr>
          <a:xfrm>
            <a:off x="0" y="4648200"/>
            <a:ext cx="9144000" cy="2209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bg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600199" y="22860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- 8</a:t>
            </a:r>
          </a:p>
        </p:txBody>
      </p:sp>
      <p:sp>
        <p:nvSpPr>
          <p:cNvPr id="8" name="Title 1"/>
          <p:cNvSpPr txBox="1">
            <a:spLocks/>
          </p:cNvSpPr>
          <p:nvPr/>
        </p:nvSpPr>
        <p:spPr>
          <a:xfrm>
            <a:off x="838200" y="4800600"/>
            <a:ext cx="7391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CHURCH</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THE PEOPLE OF GOD</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8</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6200" y="685800"/>
            <a:ext cx="8991600" cy="5486400"/>
          </a:xfrm>
          <a:prstGeom prst="rect">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C:\Users\user\Desktop\Bitmap in Page 9-15 (Lesson 1).cdr.jpg"/>
          <p:cNvPicPr>
            <a:picLocks noChangeAspect="1" noChangeArrowheads="1"/>
          </p:cNvPicPr>
          <p:nvPr/>
        </p:nvPicPr>
        <p:blipFill>
          <a:blip r:embed="rId2" cstate="print"/>
          <a:srcRect/>
          <a:stretch>
            <a:fillRect/>
          </a:stretch>
        </p:blipFill>
        <p:spPr bwMode="auto">
          <a:xfrm>
            <a:off x="1828800" y="762000"/>
            <a:ext cx="5486400" cy="5257800"/>
          </a:xfrm>
          <a:prstGeom prst="rect">
            <a:avLst/>
          </a:prstGeom>
          <a:noFill/>
        </p:spPr>
      </p:pic>
      <p:sp>
        <p:nvSpPr>
          <p:cNvPr id="4" name="Title 1"/>
          <p:cNvSpPr>
            <a:spLocks noGrp="1"/>
          </p:cNvSpPr>
          <p:nvPr>
            <p:ph type="title"/>
          </p:nvPr>
        </p:nvSpPr>
        <p:spPr>
          <a:xfrm>
            <a:off x="0" y="1828800"/>
            <a:ext cx="9144000" cy="1752600"/>
          </a:xfrm>
        </p:spPr>
        <p:txBody>
          <a:bodyPr>
            <a:noAutofit/>
          </a:bodyPr>
          <a:lstStyle/>
          <a:p>
            <a:pPr algn="ctr"/>
            <a:r>
              <a:rPr lang="en-US" sz="3500" b="1" dirty="0">
                <a:solidFill>
                  <a:srgbClr val="FF0000"/>
                </a:solidFill>
                <a:latin typeface="Cooper Std Black" pitchFamily="18" charset="0"/>
                <a:cs typeface="Times New Roman" pitchFamily="18" charset="0"/>
              </a:rPr>
              <a:t>Word of God: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to Read and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Meditate</a:t>
            </a: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3886200"/>
            <a:ext cx="8686800" cy="533400"/>
          </a:xfrm>
        </p:spPr>
        <p:txBody>
          <a:bodyPr>
            <a:noAutofit/>
          </a:bodyPr>
          <a:lstStyle/>
          <a:p>
            <a:pPr algn="ctr">
              <a:buNone/>
            </a:pPr>
            <a:r>
              <a:rPr lang="en-US" sz="3000" dirty="0">
                <a:solidFill>
                  <a:schemeClr val="tx1"/>
                </a:solidFill>
                <a:latin typeface="Arial Narrow" pitchFamily="34" charset="0"/>
                <a:cs typeface="Times New Roman" pitchFamily="18" charset="0"/>
              </a:rPr>
              <a:t>Acts 4:32-5:11</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914400" y="1600200"/>
            <a:ext cx="7315200" cy="4572000"/>
          </a:xfrm>
          <a:prstGeom prst="ellipse">
            <a:avLst/>
          </a:prstGeom>
          <a:solidFill>
            <a:schemeClr val="bg1"/>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1143000" y="2819400"/>
            <a:ext cx="6934200" cy="838200"/>
          </a:xfrm>
        </p:spPr>
        <p:txBody>
          <a:bodyPr>
            <a:noAutofit/>
          </a:bodyPr>
          <a:lstStyle/>
          <a:p>
            <a:pPr algn="ctr"/>
            <a:r>
              <a:rPr lang="en-US" sz="3500" b="1" dirty="0">
                <a:solidFill>
                  <a:srgbClr val="FF0000"/>
                </a:solidFill>
                <a:latin typeface="Cooper Std Black" pitchFamily="18" charset="0"/>
                <a:cs typeface="Times New Roman" pitchFamily="18" charset="0"/>
              </a:rPr>
              <a:t>Word of God to Remember</a:t>
            </a:r>
            <a:br>
              <a:rPr lang="en-US" sz="3500" b="1" dirty="0">
                <a:solidFill>
                  <a:srgbClr val="FF0000"/>
                </a:solidFill>
                <a:latin typeface="Cooper Std Black" pitchFamily="18" charset="0"/>
                <a:cs typeface="Times New Roman" pitchFamily="18" charset="0"/>
              </a:rPr>
            </a:br>
            <a:endParaRPr lang="en-US" sz="3500" b="1"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685800" y="3581400"/>
            <a:ext cx="7696200" cy="1981200"/>
          </a:xfrm>
        </p:spPr>
        <p:txBody>
          <a:bodyPr>
            <a:noAutofit/>
          </a:bodyPr>
          <a:lstStyle/>
          <a:p>
            <a:pPr algn="ctr">
              <a:buNone/>
            </a:pPr>
            <a:r>
              <a:rPr lang="en-US" sz="3000" dirty="0">
                <a:solidFill>
                  <a:schemeClr val="tx1"/>
                </a:solidFill>
                <a:latin typeface="Arial Narrow" pitchFamily="34" charset="0"/>
                <a:cs typeface="Times New Roman" pitchFamily="18" charset="0"/>
              </a:rPr>
              <a:t>Truly I tell you, just as you did it to one of </a:t>
            </a:r>
          </a:p>
          <a:p>
            <a:pPr algn="ctr">
              <a:buNone/>
            </a:pPr>
            <a:r>
              <a:rPr lang="en-US" sz="3000" dirty="0">
                <a:solidFill>
                  <a:schemeClr val="tx1"/>
                </a:solidFill>
                <a:latin typeface="Arial Narrow" pitchFamily="34" charset="0"/>
                <a:cs typeface="Times New Roman" pitchFamily="18" charset="0"/>
              </a:rPr>
              <a:t>the least of these, My </a:t>
            </a:r>
            <a:r>
              <a:rPr lang="en-US" sz="3000" dirty="0" err="1">
                <a:solidFill>
                  <a:schemeClr val="tx1"/>
                </a:solidFill>
                <a:latin typeface="Arial Narrow" pitchFamily="34" charset="0"/>
                <a:cs typeface="Times New Roman" pitchFamily="18" charset="0"/>
              </a:rPr>
              <a:t>bretheren</a:t>
            </a:r>
            <a:r>
              <a:rPr lang="en-US" sz="3000" dirty="0">
                <a:solidFill>
                  <a:schemeClr val="tx1"/>
                </a:solidFill>
                <a:latin typeface="Arial Narrow" pitchFamily="34" charset="0"/>
                <a:cs typeface="Times New Roman" pitchFamily="18" charset="0"/>
              </a:rPr>
              <a:t>,</a:t>
            </a:r>
          </a:p>
          <a:p>
            <a:pPr algn="ctr">
              <a:buNone/>
            </a:pPr>
            <a:r>
              <a:rPr lang="en-US" sz="3000" dirty="0">
                <a:solidFill>
                  <a:schemeClr val="tx1"/>
                </a:solidFill>
                <a:latin typeface="Arial Narrow" pitchFamily="34" charset="0"/>
                <a:cs typeface="Times New Roman" pitchFamily="18" charset="0"/>
              </a:rPr>
              <a:t> you did it to me (Mt. 25:40).</a:t>
            </a:r>
          </a:p>
        </p:txBody>
      </p:sp>
      <p:sp>
        <p:nvSpPr>
          <p:cNvPr id="7" name="5-Point Star 6"/>
          <p:cNvSpPr/>
          <p:nvPr/>
        </p:nvSpPr>
        <p:spPr>
          <a:xfrm>
            <a:off x="1143000" y="1981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1905000" y="1600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2590800" y="1295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429000" y="114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5105400" y="55626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5943600" y="5334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6781800" y="495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7543800" y="4343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981200"/>
            <a:ext cx="8991600" cy="3581400"/>
          </a:xfrm>
          <a:prstGeom prst="rect">
            <a:avLst/>
          </a:prstGeom>
          <a:solidFill>
            <a:srgbClr val="CC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057400"/>
            <a:ext cx="9144000" cy="838200"/>
          </a:xfrm>
        </p:spPr>
        <p:txBody>
          <a:bodyPr>
            <a:normAutofit/>
          </a:bodyPr>
          <a:lstStyle/>
          <a:p>
            <a:pPr algn="ctr"/>
            <a:r>
              <a:rPr lang="en-US" sz="3500" b="1" dirty="0">
                <a:solidFill>
                  <a:srgbClr val="002060"/>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0" y="2971800"/>
            <a:ext cx="9144000" cy="1143000"/>
          </a:xfrm>
        </p:spPr>
        <p:txBody>
          <a:bodyPr>
            <a:noAutofit/>
          </a:bodyPr>
          <a:lstStyle/>
          <a:p>
            <a:pPr algn="ctr">
              <a:buNone/>
            </a:pPr>
            <a:r>
              <a:rPr lang="en-US" sz="3000" dirty="0">
                <a:solidFill>
                  <a:schemeClr val="tx1"/>
                </a:solidFill>
                <a:latin typeface="Arial Narrow" pitchFamily="34" charset="0"/>
                <a:cs typeface="Times New Roman" pitchFamily="18" charset="0"/>
              </a:rPr>
              <a:t>Jesus who gave yourself totally for us in an act </a:t>
            </a:r>
          </a:p>
          <a:p>
            <a:pPr algn="ctr">
              <a:buNone/>
            </a:pPr>
            <a:r>
              <a:rPr lang="en-US" sz="3000" dirty="0">
                <a:solidFill>
                  <a:schemeClr val="tx1"/>
                </a:solidFill>
                <a:latin typeface="Arial Narrow" pitchFamily="34" charset="0"/>
                <a:cs typeface="Times New Roman" pitchFamily="18" charset="0"/>
              </a:rPr>
              <a:t>of sharing help us to share </a:t>
            </a:r>
          </a:p>
          <a:p>
            <a:pPr algn="ctr">
              <a:buNone/>
            </a:pPr>
            <a:r>
              <a:rPr lang="en-US" sz="3000" dirty="0">
                <a:solidFill>
                  <a:schemeClr val="tx1"/>
                </a:solidFill>
                <a:latin typeface="Arial Narrow" pitchFamily="34" charset="0"/>
                <a:cs typeface="Times New Roman" pitchFamily="18" charset="0"/>
              </a:rPr>
              <a:t>with others all the gifts you </a:t>
            </a:r>
          </a:p>
          <a:p>
            <a:pPr algn="ctr">
              <a:buNone/>
            </a:pPr>
            <a:r>
              <a:rPr lang="en-US" sz="3000" dirty="0">
                <a:solidFill>
                  <a:schemeClr val="tx1"/>
                </a:solidFill>
                <a:latin typeface="Arial Narrow" pitchFamily="34" charset="0"/>
                <a:cs typeface="Times New Roman" pitchFamily="18" charset="0"/>
              </a:rPr>
              <a:t>have given us.</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2514600"/>
            <a:ext cx="8763000" cy="2743200"/>
          </a:xfrm>
          <a:prstGeom prst="rect">
            <a:avLst/>
          </a:prstGeom>
          <a:solidFill>
            <a:srgbClr val="CC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667000"/>
            <a:ext cx="9144000" cy="990600"/>
          </a:xfrm>
        </p:spPr>
        <p:txBody>
          <a:bodyPr>
            <a:noAutofit/>
          </a:bodyPr>
          <a:lstStyle/>
          <a:p>
            <a:pPr algn="ctr"/>
            <a:r>
              <a:rPr lang="en-US" sz="3500" b="1" dirty="0">
                <a:solidFill>
                  <a:srgbClr val="002060"/>
                </a:solidFill>
                <a:latin typeface="Cooper Std Black" pitchFamily="18" charset="0"/>
                <a:cs typeface="Times New Roman" pitchFamily="18" charset="0"/>
              </a:rPr>
              <a:t>My Resolution</a:t>
            </a:r>
            <a:endParaRPr lang="en-US" sz="35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0" y="3733800"/>
            <a:ext cx="91440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I shall use my time and </a:t>
            </a:r>
          </a:p>
          <a:p>
            <a:pPr marL="0" indent="0" algn="ctr">
              <a:buNone/>
            </a:pPr>
            <a:r>
              <a:rPr lang="en-US" sz="3000" dirty="0">
                <a:solidFill>
                  <a:schemeClr val="tx1"/>
                </a:solidFill>
                <a:latin typeface="Arial Narrow" pitchFamily="34" charset="0"/>
                <a:cs typeface="Times New Roman" pitchFamily="18" charset="0"/>
              </a:rPr>
              <a:t>energy to help my fellow-students.</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600200"/>
            <a:ext cx="8991600" cy="3810000"/>
          </a:xfrm>
          <a:prstGeom prst="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752600"/>
            <a:ext cx="9144000" cy="838200"/>
          </a:xfrm>
        </p:spPr>
        <p:txBody>
          <a:bodyPr>
            <a:noAutofit/>
          </a:bodyPr>
          <a:lstStyle/>
          <a:p>
            <a:pPr algn="ctr"/>
            <a:r>
              <a:rPr lang="en-US" sz="3400" b="1" dirty="0">
                <a:solidFill>
                  <a:srgbClr val="FF0000"/>
                </a:solidFill>
                <a:latin typeface="Cooper Std Black" pitchFamily="18" charset="0"/>
                <a:cs typeface="Times New Roman" pitchFamily="18" charset="0"/>
              </a:rPr>
              <a:t>To Think with the Church</a:t>
            </a:r>
            <a:endParaRPr lang="en-US" sz="3400"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76200" y="2743200"/>
            <a:ext cx="8991600" cy="914400"/>
          </a:xfrm>
        </p:spPr>
        <p:txBody>
          <a:bodyPr>
            <a:noAutofit/>
          </a:bodyPr>
          <a:lstStyle/>
          <a:p>
            <a:pPr marL="0" indent="0" algn="just">
              <a:buNone/>
            </a:pPr>
            <a:r>
              <a:rPr lang="en-US" sz="2900" dirty="0">
                <a:solidFill>
                  <a:schemeClr val="tx1"/>
                </a:solidFill>
                <a:latin typeface="Arial Narrow" pitchFamily="34" charset="0"/>
                <a:cs typeface="Times New Roman" pitchFamily="18" charset="0"/>
              </a:rPr>
              <a:t>	Similarly, the Church encompasses with her love all those who are afflicted by human misery and she recognizes in those who are poor and who suffer, the image of her poor and suffering founder. She does all in her power to relieve their need and in them she strives to serve Christ.  (Vat. II, The Church, No. 8).</a:t>
            </a:r>
          </a:p>
        </p:txBody>
      </p:sp>
      <p:sp>
        <p:nvSpPr>
          <p:cNvPr id="16" name="Sun 15"/>
          <p:cNvSpPr/>
          <p:nvPr/>
        </p:nvSpPr>
        <p:spPr>
          <a:xfrm>
            <a:off x="228600" y="11430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n 16"/>
          <p:cNvSpPr/>
          <p:nvPr/>
        </p:nvSpPr>
        <p:spPr>
          <a:xfrm>
            <a:off x="8001000" y="11430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609600"/>
            <a:ext cx="8991600" cy="556260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762000"/>
            <a:ext cx="9144000" cy="838200"/>
          </a:xfrm>
        </p:spPr>
        <p:txBody>
          <a:bodyPr>
            <a:noAutofit/>
          </a:bodyPr>
          <a:lstStyle/>
          <a:p>
            <a:pPr algn="ctr"/>
            <a:r>
              <a:rPr lang="en-US" sz="3400" b="1" dirty="0">
                <a:solidFill>
                  <a:srgbClr val="002060"/>
                </a:solidFill>
                <a:latin typeface="Cooper Std Black" pitchFamily="18" charset="0"/>
                <a:cs typeface="Times New Roman" pitchFamily="18" charset="0"/>
              </a:rPr>
              <a:t>To Know the Mother Church</a:t>
            </a:r>
            <a:endParaRPr lang="en-US" sz="34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381000" y="1695464"/>
            <a:ext cx="8305800" cy="3638536"/>
          </a:xfrm>
        </p:spPr>
        <p:txBody>
          <a:bodyPr>
            <a:noAutofit/>
          </a:bodyPr>
          <a:lstStyle/>
          <a:p>
            <a:pPr marL="0" indent="0" algn="just">
              <a:buNone/>
            </a:pPr>
            <a:r>
              <a:rPr lang="en-US" sz="2550" dirty="0">
                <a:solidFill>
                  <a:schemeClr val="tx1"/>
                </a:solidFill>
                <a:latin typeface="Arial Narrow" pitchFamily="34" charset="0"/>
                <a:cs typeface="Times New Roman" pitchFamily="18" charset="0"/>
              </a:rPr>
              <a:t>	 Mar </a:t>
            </a:r>
            <a:r>
              <a:rPr lang="en-US" sz="2550" dirty="0" err="1">
                <a:solidFill>
                  <a:schemeClr val="tx1"/>
                </a:solidFill>
                <a:latin typeface="Arial Narrow" pitchFamily="34" charset="0"/>
                <a:cs typeface="Times New Roman" pitchFamily="18" charset="0"/>
              </a:rPr>
              <a:t>Thomma</a:t>
            </a:r>
            <a:r>
              <a:rPr lang="en-US" sz="2550" dirty="0">
                <a:solidFill>
                  <a:schemeClr val="tx1"/>
                </a:solidFill>
                <a:latin typeface="Arial Narrow" pitchFamily="34" charset="0"/>
                <a:cs typeface="Times New Roman" pitchFamily="18" charset="0"/>
              </a:rPr>
              <a:t> Christians used to observe faithfully fasting, abstinence and almsgiving. They observed abstinence on all Wednesdays and Fridays of the year. Besides, they observed abstinence for 25 days in preparation for Christmas, that is during the advent season, and 50 days, during the season of great lent. Over and above they observed a three day's abstinence known as '</a:t>
            </a:r>
            <a:r>
              <a:rPr lang="en-US" sz="2550" dirty="0" err="1">
                <a:solidFill>
                  <a:schemeClr val="tx1"/>
                </a:solidFill>
                <a:latin typeface="Arial Narrow" pitchFamily="34" charset="0"/>
                <a:cs typeface="Times New Roman" pitchFamily="18" charset="0"/>
              </a:rPr>
              <a:t>Moonnu</a:t>
            </a:r>
            <a:r>
              <a:rPr lang="en-US" sz="2550" dirty="0">
                <a:solidFill>
                  <a:schemeClr val="tx1"/>
                </a:solidFill>
                <a:latin typeface="Arial Narrow" pitchFamily="34" charset="0"/>
                <a:cs typeface="Times New Roman" pitchFamily="18" charset="0"/>
              </a:rPr>
              <a:t> </a:t>
            </a:r>
            <a:r>
              <a:rPr lang="en-US" sz="2550" dirty="0" err="1">
                <a:solidFill>
                  <a:schemeClr val="tx1"/>
                </a:solidFill>
                <a:latin typeface="Arial Narrow" pitchFamily="34" charset="0"/>
                <a:cs typeface="Times New Roman" pitchFamily="18" charset="0"/>
              </a:rPr>
              <a:t>Nompu</a:t>
            </a:r>
            <a:r>
              <a:rPr lang="en-US" sz="2550" dirty="0">
                <a:solidFill>
                  <a:schemeClr val="tx1"/>
                </a:solidFill>
                <a:latin typeface="Arial Narrow" pitchFamily="34" charset="0"/>
                <a:cs typeface="Times New Roman" pitchFamily="18" charset="0"/>
              </a:rPr>
              <a:t>', an eight days' abstinence known as '</a:t>
            </a:r>
            <a:r>
              <a:rPr lang="en-US" sz="2550" dirty="0" err="1">
                <a:solidFill>
                  <a:schemeClr val="tx1"/>
                </a:solidFill>
                <a:latin typeface="Arial Narrow" pitchFamily="34" charset="0"/>
                <a:cs typeface="Times New Roman" pitchFamily="18" charset="0"/>
              </a:rPr>
              <a:t>Ettu</a:t>
            </a:r>
            <a:r>
              <a:rPr lang="en-US" sz="2550" dirty="0">
                <a:solidFill>
                  <a:schemeClr val="tx1"/>
                </a:solidFill>
                <a:latin typeface="Arial Narrow" pitchFamily="34" charset="0"/>
                <a:cs typeface="Times New Roman" pitchFamily="18" charset="0"/>
              </a:rPr>
              <a:t> </a:t>
            </a:r>
            <a:r>
              <a:rPr lang="en-US" sz="2550" dirty="0" err="1">
                <a:solidFill>
                  <a:schemeClr val="tx1"/>
                </a:solidFill>
                <a:latin typeface="Arial Narrow" pitchFamily="34" charset="0"/>
                <a:cs typeface="Times New Roman" pitchFamily="18" charset="0"/>
              </a:rPr>
              <a:t>Nompu</a:t>
            </a:r>
            <a:r>
              <a:rPr lang="en-US" sz="2550" dirty="0">
                <a:solidFill>
                  <a:schemeClr val="tx1"/>
                </a:solidFill>
                <a:latin typeface="Arial Narrow" pitchFamily="34" charset="0"/>
                <a:cs typeface="Times New Roman" pitchFamily="18" charset="0"/>
              </a:rPr>
              <a:t>' and a fifteen days abstinence known as '</a:t>
            </a:r>
            <a:r>
              <a:rPr lang="en-US" sz="2550" dirty="0" err="1">
                <a:solidFill>
                  <a:schemeClr val="tx1"/>
                </a:solidFill>
                <a:latin typeface="Arial Narrow" pitchFamily="34" charset="0"/>
                <a:cs typeface="Times New Roman" pitchFamily="18" charset="0"/>
              </a:rPr>
              <a:t>Pathinanchu</a:t>
            </a:r>
            <a:r>
              <a:rPr lang="en-US" sz="2550" dirty="0">
                <a:solidFill>
                  <a:schemeClr val="tx1"/>
                </a:solidFill>
                <a:latin typeface="Arial Narrow" pitchFamily="34" charset="0"/>
                <a:cs typeface="Times New Roman" pitchFamily="18" charset="0"/>
              </a:rPr>
              <a:t> </a:t>
            </a:r>
            <a:r>
              <a:rPr lang="en-US" sz="2550" dirty="0" err="1">
                <a:solidFill>
                  <a:schemeClr val="tx1"/>
                </a:solidFill>
                <a:latin typeface="Arial Narrow" pitchFamily="34" charset="0"/>
                <a:cs typeface="Times New Roman" pitchFamily="18" charset="0"/>
              </a:rPr>
              <a:t>Nompu</a:t>
            </a:r>
            <a:r>
              <a:rPr lang="en-US" sz="2550" dirty="0">
                <a:solidFill>
                  <a:schemeClr val="tx1"/>
                </a:solidFill>
                <a:latin typeface="Arial Narrow" pitchFamily="34" charset="0"/>
                <a:cs typeface="Times New Roman" pitchFamily="18" charset="0"/>
              </a:rPr>
              <a:t>'. On days of abstinence they ate only vegetarian food. The days of fasting and abstinence were days of special prayers and almsgiving.</a:t>
            </a:r>
          </a:p>
        </p:txBody>
      </p:sp>
      <p:sp>
        <p:nvSpPr>
          <p:cNvPr id="16" name="L-Shape 15"/>
          <p:cNvSpPr/>
          <p:nvPr/>
        </p:nvSpPr>
        <p:spPr>
          <a:xfrm>
            <a:off x="86106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Shape 16"/>
          <p:cNvSpPr/>
          <p:nvPr/>
        </p:nvSpPr>
        <p:spPr>
          <a:xfrm rot="5400000">
            <a:off x="86106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Shape 17"/>
          <p:cNvSpPr/>
          <p:nvPr/>
        </p:nvSpPr>
        <p:spPr>
          <a:xfrm rot="10800000">
            <a:off x="762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Shape 18"/>
          <p:cNvSpPr/>
          <p:nvPr/>
        </p:nvSpPr>
        <p:spPr>
          <a:xfrm rot="16200000">
            <a:off x="762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6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6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839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8839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43000"/>
            <a:ext cx="9144000" cy="5029200"/>
          </a:xfrm>
          <a:prstGeom prst="rect">
            <a:avLst/>
          </a:prstGeom>
          <a:gradFill flip="none" rotWithShape="1">
            <a:gsLst>
              <a:gs pos="0">
                <a:srgbClr val="6699FF">
                  <a:tint val="66000"/>
                  <a:satMod val="160000"/>
                </a:srgbClr>
              </a:gs>
              <a:gs pos="50000">
                <a:srgbClr val="6699FF">
                  <a:tint val="44500"/>
                  <a:satMod val="160000"/>
                </a:srgbClr>
              </a:gs>
              <a:gs pos="100000">
                <a:srgbClr val="6699FF">
                  <a:tint val="23500"/>
                  <a:satMod val="160000"/>
                </a:srgbClr>
              </a:gs>
            </a:gsLst>
            <a:lin ang="54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b="1" dirty="0">
                <a:solidFill>
                  <a:srgbClr val="FF0000"/>
                </a:solidFill>
                <a:latin typeface="Cooper Std Black" pitchFamily="18" charset="0"/>
                <a:cs typeface="Times New Roman" pitchFamily="18" charset="0"/>
              </a:rPr>
              <a:t>Questions</a:t>
            </a:r>
          </a:p>
        </p:txBody>
      </p:sp>
      <p:sp>
        <p:nvSpPr>
          <p:cNvPr id="5" name="Content Placeholder 2"/>
          <p:cNvSpPr>
            <a:spLocks noGrp="1"/>
          </p:cNvSpPr>
          <p:nvPr>
            <p:ph idx="1"/>
          </p:nvPr>
        </p:nvSpPr>
        <p:spPr>
          <a:xfrm>
            <a:off x="381000" y="2362200"/>
            <a:ext cx="8382000" cy="2209800"/>
          </a:xfrm>
        </p:spPr>
        <p:txBody>
          <a:bodyPr>
            <a:noAutofit/>
          </a:bodyPr>
          <a:lstStyle/>
          <a:p>
            <a:pPr marL="347663" indent="-347663" algn="just">
              <a:buNone/>
            </a:pPr>
            <a:r>
              <a:rPr lang="en-US" sz="2800" dirty="0">
                <a:solidFill>
                  <a:schemeClr val="tx1"/>
                </a:solidFill>
                <a:latin typeface="Arial Narrow" pitchFamily="34" charset="0"/>
                <a:cs typeface="Times New Roman" pitchFamily="18" charset="0"/>
              </a:rPr>
              <a:t>1.	Christian sharing is rooted in the life and teachings of Jesus. Explain.</a:t>
            </a:r>
          </a:p>
          <a:p>
            <a:pPr marL="347663" indent="-347663" algn="just">
              <a:buNone/>
            </a:pPr>
            <a:r>
              <a:rPr lang="en-US" sz="2800" dirty="0">
                <a:solidFill>
                  <a:schemeClr val="tx1"/>
                </a:solidFill>
                <a:latin typeface="Arial Narrow" pitchFamily="34" charset="0"/>
                <a:cs typeface="Times New Roman" pitchFamily="18" charset="0"/>
              </a:rPr>
              <a:t>2.	What was the life-style of the early Church?</a:t>
            </a:r>
          </a:p>
          <a:p>
            <a:pPr marL="347663" indent="-347663" algn="just">
              <a:buNone/>
            </a:pPr>
            <a:r>
              <a:rPr lang="en-US" sz="2800" dirty="0">
                <a:solidFill>
                  <a:schemeClr val="tx1"/>
                </a:solidFill>
                <a:latin typeface="Arial Narrow" pitchFamily="34" charset="0"/>
                <a:cs typeface="Times New Roman" pitchFamily="18" charset="0"/>
              </a:rPr>
              <a:t>3.	What are the teachings of the early Church on sharing?</a:t>
            </a:r>
          </a:p>
          <a:p>
            <a:pPr marL="347663" indent="-347663" algn="just">
              <a:buNone/>
            </a:pPr>
            <a:r>
              <a:rPr lang="en-US" sz="2800" dirty="0">
                <a:solidFill>
                  <a:schemeClr val="tx1"/>
                </a:solidFill>
                <a:latin typeface="Arial Narrow" pitchFamily="34" charset="0"/>
                <a:cs typeface="Times New Roman" pitchFamily="18" charset="0"/>
              </a:rPr>
              <a:t>4.	It is the hope of resurrection that urges one to share: illustrate.</a:t>
            </a:r>
          </a:p>
          <a:p>
            <a:pPr marL="347663" indent="-347663" algn="just">
              <a:buNone/>
            </a:pPr>
            <a:r>
              <a:rPr lang="en-US" sz="2800" dirty="0">
                <a:solidFill>
                  <a:schemeClr val="tx1"/>
                </a:solidFill>
                <a:latin typeface="Arial Narrow" pitchFamily="34" charset="0"/>
                <a:cs typeface="Times New Roman" pitchFamily="18" charset="0"/>
              </a:rPr>
              <a:t>5.	Sharing is the fundamental nature of the Church. Explain.</a:t>
            </a:r>
          </a:p>
        </p:txBody>
      </p:sp>
      <p:sp>
        <p:nvSpPr>
          <p:cNvPr id="7" name="Rectangle 6"/>
          <p:cNvSpPr/>
          <p:nvPr/>
        </p:nvSpPr>
        <p:spPr>
          <a:xfrm>
            <a:off x="0" y="15240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6400800" y="15240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583793"/>
            <a:ext cx="9144000" cy="1631216"/>
          </a:xfrm>
          <a:prstGeom prst="rect">
            <a:avLst/>
          </a:prstGeom>
          <a:noFill/>
        </p:spPr>
        <p:txBody>
          <a:bodyPr wrap="square" rtlCol="0">
            <a:spAutoFit/>
          </a:bodyPr>
          <a:lstStyle/>
          <a:p>
            <a:pPr algn="ctr"/>
            <a:r>
              <a:rPr lang="en-US" sz="3000" b="1" dirty="0">
                <a:latin typeface="Cooper Std Black" pitchFamily="18" charset="0"/>
                <a:cs typeface="Times New Roman" pitchFamily="18" charset="0"/>
              </a:rPr>
              <a:t>LESSON 7</a:t>
            </a:r>
          </a:p>
          <a:p>
            <a:pPr algn="ctr"/>
            <a:r>
              <a:rPr lang="en-US" sz="3500" b="1" dirty="0">
                <a:solidFill>
                  <a:srgbClr val="FF0000"/>
                </a:solidFill>
                <a:latin typeface="Cooper Std Black" pitchFamily="18" charset="0"/>
                <a:cs typeface="Times New Roman" pitchFamily="18" charset="0"/>
              </a:rPr>
              <a:t>CHURCH : THE COMMUNITY OF PEOPLE WHO SHARE</a:t>
            </a:r>
            <a:endParaRPr lang="en-US" sz="3500" b="1" dirty="0">
              <a:latin typeface="Cooper Std Black" pitchFamily="18" charset="0"/>
              <a:cs typeface="Times New Roman" pitchFamily="18" charset="0"/>
            </a:endParaRPr>
          </a:p>
        </p:txBody>
      </p:sp>
      <p:pic>
        <p:nvPicPr>
          <p:cNvPr id="6" name="Content Placeholder 3" descr="9b782d701ff04e102efcba30a933ec2d.jpg"/>
          <p:cNvPicPr>
            <a:picLocks noGrp="1" noChangeAspect="1"/>
          </p:cNvPicPr>
          <p:nvPr>
            <p:ph idx="1"/>
          </p:nvPr>
        </p:nvPicPr>
        <p:blipFill>
          <a:blip r:embed="rId2" cstate="print"/>
          <a:stretch>
            <a:fillRect/>
          </a:stretch>
        </p:blipFill>
        <p:spPr>
          <a:xfrm>
            <a:off x="914401" y="2514600"/>
            <a:ext cx="7315200" cy="4343400"/>
          </a:xfrm>
          <a:prstGeom prst="rect">
            <a:avLst/>
          </a:prstGeom>
          <a:ln>
            <a:noFill/>
          </a:ln>
          <a:effectLst/>
        </p:spPr>
      </p:pic>
    </p:spTree>
    <p:extLst>
      <p:ext uri="{BB962C8B-B14F-4D97-AF65-F5344CB8AC3E}">
        <p14:creationId xmlns="" xmlns:p14="http://schemas.microsoft.com/office/powerpoint/2010/main" val="3886861740"/>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4572000" y="152400"/>
            <a:ext cx="4267200" cy="4154984"/>
          </a:xfrm>
          <a:prstGeom prst="rect">
            <a:avLst/>
          </a:prstGeom>
          <a:noFill/>
        </p:spPr>
        <p:txBody>
          <a:bodyPr wrap="square" rtlCol="0">
            <a:spAutoFit/>
          </a:bodyPr>
          <a:lstStyle/>
          <a:p>
            <a:pPr algn="just"/>
            <a:r>
              <a:rPr lang="en-US" sz="2400" dirty="0">
                <a:latin typeface="Arial Narrow" pitchFamily="34" charset="0"/>
                <a:cs typeface="Times New Roman" pitchFamily="18" charset="0"/>
              </a:rPr>
              <a:t>	One day Jesus went up a mountain, on the shore of the sea of Tiberius, and sat down with his disciples. And a multitude come up to him. He felt compassion for them. He taught them and healed the sick among them. When it was evening the disciples asked Jesus to send the people away, so that they could go to the villages and buy food for themselves. But Jesus told them:</a:t>
            </a:r>
            <a:endParaRPr lang="en-US" sz="2400" dirty="0">
              <a:solidFill>
                <a:srgbClr val="FF00FF"/>
              </a:solidFill>
              <a:latin typeface="Arial Narrow" pitchFamily="34" charset="0"/>
              <a:cs typeface="Times New Roman" pitchFamily="18" charset="0"/>
            </a:endParaRPr>
          </a:p>
        </p:txBody>
      </p:sp>
      <p:pic>
        <p:nvPicPr>
          <p:cNvPr id="2" name="Picture 2" descr="C:\Users\user\Desktop\Bitmap in Page 44-49 (Lesson 7).cdr.jpg"/>
          <p:cNvPicPr>
            <a:picLocks noChangeAspect="1" noChangeArrowheads="1"/>
          </p:cNvPicPr>
          <p:nvPr/>
        </p:nvPicPr>
        <p:blipFill>
          <a:blip r:embed="rId2" cstate="print"/>
          <a:srcRect/>
          <a:stretch>
            <a:fillRect/>
          </a:stretch>
        </p:blipFill>
        <p:spPr bwMode="auto">
          <a:xfrm>
            <a:off x="152400" y="1066800"/>
            <a:ext cx="4267200" cy="2743200"/>
          </a:xfrm>
          <a:prstGeom prst="rect">
            <a:avLst/>
          </a:prstGeom>
          <a:noFill/>
        </p:spPr>
      </p:pic>
      <p:sp>
        <p:nvSpPr>
          <p:cNvPr id="4" name="TextBox 3"/>
          <p:cNvSpPr txBox="1"/>
          <p:nvPr/>
        </p:nvSpPr>
        <p:spPr>
          <a:xfrm>
            <a:off x="304800" y="4343400"/>
            <a:ext cx="8534400" cy="2308324"/>
          </a:xfrm>
          <a:prstGeom prst="rect">
            <a:avLst/>
          </a:prstGeom>
          <a:noFill/>
        </p:spPr>
        <p:txBody>
          <a:bodyPr wrap="square" rtlCol="0">
            <a:spAutoFit/>
          </a:bodyPr>
          <a:lstStyle/>
          <a:p>
            <a:pPr algn="just"/>
            <a:r>
              <a:rPr lang="en-US" sz="2400" dirty="0">
                <a:solidFill>
                  <a:srgbClr val="FF00FF"/>
                </a:solidFill>
                <a:latin typeface="Arial Narrow" pitchFamily="34" charset="0"/>
                <a:cs typeface="Times New Roman" pitchFamily="18" charset="0"/>
              </a:rPr>
              <a:t>	 “They need not go away: you give them something to eat.” They told him, “we have only five loaves here and two fish.” Jesus told them to make the people sit in rows. Thus Jesus took the loaves and fish and blessed them and gave them to his disciples to be served among the people. All the people ate and were satisfied and they gathered twelve baskets full of fragments that were left over. </a:t>
            </a:r>
            <a:r>
              <a:rPr lang="en-US" sz="2400" dirty="0">
                <a:latin typeface="Arial Narrow" pitchFamily="34" charset="0"/>
                <a:cs typeface="Times New Roman" pitchFamily="18" charset="0"/>
              </a:rPr>
              <a:t>(Jn. 6:1-13, Mt. 14:13-21).</a:t>
            </a:r>
            <a:endParaRPr lang="en-US" sz="2400" dirty="0">
              <a:solidFill>
                <a:srgbClr val="FF00FF"/>
              </a:solidFill>
              <a:latin typeface="Arial Narrow" pitchFamily="34" charset="0"/>
              <a:cs typeface="Times New Roman" pitchFamily="18" charset="0"/>
            </a:endParaRP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152400"/>
            <a:ext cx="9144000" cy="1107996"/>
          </a:xfrm>
          <a:prstGeom prst="rect">
            <a:avLst/>
          </a:prstGeom>
          <a:noFill/>
        </p:spPr>
        <p:txBody>
          <a:bodyPr wrap="square" rtlCol="0">
            <a:spAutoFit/>
          </a:bodyPr>
          <a:lstStyle/>
          <a:p>
            <a:pPr algn="ctr"/>
            <a:r>
              <a:rPr lang="en-US" sz="3300" b="1" dirty="0">
                <a:solidFill>
                  <a:srgbClr val="FF0000"/>
                </a:solidFill>
                <a:latin typeface="Cooper Std Black" pitchFamily="18" charset="0"/>
                <a:cs typeface="Times New Roman" pitchFamily="18" charset="0"/>
              </a:rPr>
              <a:t>SHARING IN JESUS' LIFE AND TEACHING</a:t>
            </a:r>
          </a:p>
        </p:txBody>
      </p:sp>
      <p:sp>
        <p:nvSpPr>
          <p:cNvPr id="7" name="TextBox 6"/>
          <p:cNvSpPr txBox="1"/>
          <p:nvPr/>
        </p:nvSpPr>
        <p:spPr>
          <a:xfrm>
            <a:off x="152400" y="1265128"/>
            <a:ext cx="6248400" cy="1631216"/>
          </a:xfrm>
          <a:prstGeom prst="rect">
            <a:avLst/>
          </a:prstGeom>
          <a:noFill/>
        </p:spPr>
        <p:txBody>
          <a:bodyPr wrap="square" rtlCol="0">
            <a:spAutoFit/>
          </a:bodyPr>
          <a:lstStyle/>
          <a:p>
            <a:pPr algn="just"/>
            <a:r>
              <a:rPr lang="en-US" sz="2000" dirty="0">
                <a:latin typeface="Arial Narrow" pitchFamily="34" charset="0"/>
                <a:cs typeface="Times New Roman" pitchFamily="18" charset="0"/>
              </a:rPr>
              <a:t>	Jesus came for those who suffer hunger and thirst, those who are afflicted by various diseases and those who are over burdened by their sins. He gave himself totally for them. He gave them his flesh and blood and his entire life. The disciples of Jesus should be marked by this quality of sharing.</a:t>
            </a:r>
          </a:p>
        </p:txBody>
      </p:sp>
      <p:sp>
        <p:nvSpPr>
          <p:cNvPr id="9" name="TextBox 8"/>
          <p:cNvSpPr txBox="1"/>
          <p:nvPr/>
        </p:nvSpPr>
        <p:spPr>
          <a:xfrm>
            <a:off x="152400" y="2895600"/>
            <a:ext cx="6248400" cy="2554545"/>
          </a:xfrm>
          <a:prstGeom prst="rect">
            <a:avLst/>
          </a:prstGeom>
          <a:noFill/>
        </p:spPr>
        <p:txBody>
          <a:bodyPr wrap="square" rtlCol="0">
            <a:spAutoFit/>
          </a:bodyPr>
          <a:lstStyle/>
          <a:p>
            <a:pPr algn="just"/>
            <a:r>
              <a:rPr lang="en-US" sz="2000" dirty="0">
                <a:latin typeface="Arial Narrow" pitchFamily="34" charset="0"/>
                <a:cs typeface="Times New Roman" pitchFamily="18" charset="0"/>
              </a:rPr>
              <a:t>	John, the Baptist, the forerunner of Jesus told the people that those who had two coats should share with those who had none and do the same with food. (</a:t>
            </a:r>
            <a:r>
              <a:rPr lang="en-US" sz="2000" dirty="0" err="1">
                <a:latin typeface="Arial Narrow" pitchFamily="34" charset="0"/>
                <a:cs typeface="Times New Roman" pitchFamily="18" charset="0"/>
              </a:rPr>
              <a:t>Lk</a:t>
            </a:r>
            <a:r>
              <a:rPr lang="en-US" sz="2000" dirty="0">
                <a:latin typeface="Arial Narrow" pitchFamily="34" charset="0"/>
                <a:cs typeface="Times New Roman" pitchFamily="18" charset="0"/>
              </a:rPr>
              <a:t>. 3:11). </a:t>
            </a:r>
            <a:r>
              <a:rPr lang="en-US" sz="2000" dirty="0">
                <a:solidFill>
                  <a:srgbClr val="00B0F0"/>
                </a:solidFill>
                <a:latin typeface="Arial Narrow" pitchFamily="34" charset="0"/>
                <a:cs typeface="Times New Roman" pitchFamily="18" charset="0"/>
              </a:rPr>
              <a:t>The message of sharing shows clearly in Jesus' teaching. </a:t>
            </a:r>
            <a:r>
              <a:rPr lang="en-US" sz="2000" dirty="0">
                <a:solidFill>
                  <a:srgbClr val="FF00FF"/>
                </a:solidFill>
                <a:latin typeface="Arial Narrow" pitchFamily="34" charset="0"/>
                <a:cs typeface="Times New Roman" pitchFamily="18" charset="0"/>
              </a:rPr>
              <a:t>He asked his disciples to give freely what they had received as gifts. To the one who would take away your coat, give your cloak as well. While giving alms, the left hand should not know what the right hand is doing.</a:t>
            </a:r>
            <a:r>
              <a:rPr lang="en-US" sz="2000" dirty="0">
                <a:latin typeface="Arial Narrow" pitchFamily="34" charset="0"/>
                <a:cs typeface="Times New Roman" pitchFamily="18" charset="0"/>
              </a:rPr>
              <a:t> (Mt. 10:8; 5:40-42; 6:3-4). </a:t>
            </a:r>
          </a:p>
        </p:txBody>
      </p:sp>
      <p:pic>
        <p:nvPicPr>
          <p:cNvPr id="2050" name="Picture 2" descr="C:\Users\user\Desktop\Bitmap in Page 44-49 (Lesson 7).cdr.jpg"/>
          <p:cNvPicPr>
            <a:picLocks noChangeAspect="1" noChangeArrowheads="1"/>
          </p:cNvPicPr>
          <p:nvPr/>
        </p:nvPicPr>
        <p:blipFill>
          <a:blip r:embed="rId2" cstate="print"/>
          <a:srcRect/>
          <a:stretch>
            <a:fillRect/>
          </a:stretch>
        </p:blipFill>
        <p:spPr bwMode="auto">
          <a:xfrm>
            <a:off x="6400800" y="1293892"/>
            <a:ext cx="2743200" cy="1982708"/>
          </a:xfrm>
          <a:prstGeom prst="rect">
            <a:avLst/>
          </a:prstGeom>
          <a:noFill/>
        </p:spPr>
      </p:pic>
      <p:pic>
        <p:nvPicPr>
          <p:cNvPr id="2051" name="Picture 3" descr="C:\Users\user\Desktop\Bitmap in Page 44-49 (Lesson 7).cdr.jpg"/>
          <p:cNvPicPr>
            <a:picLocks noChangeAspect="1" noChangeArrowheads="1"/>
          </p:cNvPicPr>
          <p:nvPr/>
        </p:nvPicPr>
        <p:blipFill>
          <a:blip r:embed="rId3" cstate="print"/>
          <a:srcRect/>
          <a:stretch>
            <a:fillRect/>
          </a:stretch>
        </p:blipFill>
        <p:spPr bwMode="auto">
          <a:xfrm>
            <a:off x="6400800" y="3256310"/>
            <a:ext cx="2743200" cy="2077690"/>
          </a:xfrm>
          <a:prstGeom prst="rect">
            <a:avLst/>
          </a:prstGeom>
          <a:noFill/>
        </p:spPr>
      </p:pic>
      <p:sp>
        <p:nvSpPr>
          <p:cNvPr id="10" name="TextBox 9"/>
          <p:cNvSpPr txBox="1"/>
          <p:nvPr/>
        </p:nvSpPr>
        <p:spPr>
          <a:xfrm>
            <a:off x="152400" y="5410200"/>
            <a:ext cx="8686800" cy="1323439"/>
          </a:xfrm>
          <a:prstGeom prst="rect">
            <a:avLst/>
          </a:prstGeom>
          <a:noFill/>
        </p:spPr>
        <p:txBody>
          <a:bodyPr wrap="square" rtlCol="0">
            <a:spAutoFit/>
          </a:bodyPr>
          <a:lstStyle/>
          <a:p>
            <a:pPr algn="just"/>
            <a:r>
              <a:rPr lang="en-US" sz="2000" dirty="0">
                <a:latin typeface="Arial Narrow" pitchFamily="34" charset="0"/>
                <a:cs typeface="Times New Roman" pitchFamily="18" charset="0"/>
              </a:rPr>
              <a:t>	The same message of sharing is brought home in the parable of the Good Samaritan. Jesus multiplied bread in order to share it with those who were hungry. The Church, called to follow the example and teaching of Jesus, is bound to be a sharing community.</a:t>
            </a: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p:cTn id="19"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9">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 calcmode="lin" valueType="num">
                                      <p:cBhvr>
                                        <p:cTn id="25"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10">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uild="p"/>
      <p:bldP spid="9" grpId="0" build="p"/>
      <p:bldP spid="10"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381000" y="1334631"/>
            <a:ext cx="6096000" cy="2123658"/>
          </a:xfrm>
          <a:prstGeom prst="rect">
            <a:avLst/>
          </a:prstGeom>
          <a:noFill/>
        </p:spPr>
        <p:txBody>
          <a:bodyPr wrap="square" rtlCol="0">
            <a:spAutoFit/>
          </a:bodyPr>
          <a:lstStyle/>
          <a:p>
            <a:pPr algn="just"/>
            <a:r>
              <a:rPr lang="en-US" sz="2200" dirty="0">
                <a:latin typeface="Arial Narrow" pitchFamily="34" charset="0"/>
                <a:cs typeface="Times New Roman" pitchFamily="18" charset="0"/>
              </a:rPr>
              <a:t>	The early Church lived in its fullness the compassion of Jesus and His readiness to share. We read in the Acts of the Apostles, the community of believers was of one heart and one soul. Nobody claimed anything as his own. Everything was held in common and there was no one in want among them. </a:t>
            </a:r>
            <a:endParaRPr lang="en-US" sz="2200" dirty="0">
              <a:solidFill>
                <a:srgbClr val="FF00FF"/>
              </a:solidFill>
              <a:latin typeface="Arial Narrow" pitchFamily="34" charset="0"/>
              <a:cs typeface="Times New Roman" pitchFamily="18" charset="0"/>
            </a:endParaRPr>
          </a:p>
        </p:txBody>
      </p:sp>
      <p:sp>
        <p:nvSpPr>
          <p:cNvPr id="4" name="TextBox 3"/>
          <p:cNvSpPr txBox="1"/>
          <p:nvPr/>
        </p:nvSpPr>
        <p:spPr>
          <a:xfrm>
            <a:off x="0" y="202049"/>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EXAMPLE OF THE EARLY CHURCH</a:t>
            </a:r>
            <a:endParaRPr lang="en-US" sz="3500" b="1" dirty="0">
              <a:latin typeface="Cooper Std Black" pitchFamily="18" charset="0"/>
              <a:cs typeface="Times New Roman" pitchFamily="18" charset="0"/>
            </a:endParaRPr>
          </a:p>
        </p:txBody>
      </p:sp>
      <p:sp>
        <p:nvSpPr>
          <p:cNvPr id="5" name="TextBox 4"/>
          <p:cNvSpPr txBox="1"/>
          <p:nvPr/>
        </p:nvSpPr>
        <p:spPr>
          <a:xfrm>
            <a:off x="381000" y="3581400"/>
            <a:ext cx="6096000" cy="1446550"/>
          </a:xfrm>
          <a:prstGeom prst="rect">
            <a:avLst/>
          </a:prstGeom>
          <a:noFill/>
        </p:spPr>
        <p:txBody>
          <a:bodyPr wrap="square" rtlCol="0">
            <a:spAutoFit/>
          </a:bodyPr>
          <a:lstStyle/>
          <a:p>
            <a:pPr algn="just"/>
            <a:r>
              <a:rPr lang="en-US" sz="2200" dirty="0">
                <a:solidFill>
                  <a:srgbClr val="FF00FF"/>
                </a:solidFill>
                <a:latin typeface="Arial Narrow" pitchFamily="34" charset="0"/>
                <a:cs typeface="Times New Roman" pitchFamily="18" charset="0"/>
              </a:rPr>
              <a:t>	For, they sold everything they had and brought the proceeds and laid it at the feet of the apostles and distribution was made according to each one's need</a:t>
            </a:r>
            <a:r>
              <a:rPr lang="en-US" sz="2200" dirty="0">
                <a:latin typeface="Arial Narrow" pitchFamily="34" charset="0"/>
                <a:cs typeface="Times New Roman" pitchFamily="18" charset="0"/>
              </a:rPr>
              <a:t> (Acts 4:32-36). </a:t>
            </a:r>
            <a:endParaRPr lang="en-US" sz="2200" dirty="0">
              <a:solidFill>
                <a:srgbClr val="FF00FF"/>
              </a:solidFill>
              <a:latin typeface="Arial Narrow" pitchFamily="34" charset="0"/>
              <a:cs typeface="Times New Roman" pitchFamily="18" charset="0"/>
            </a:endParaRPr>
          </a:p>
        </p:txBody>
      </p:sp>
      <p:sp>
        <p:nvSpPr>
          <p:cNvPr id="7" name="TextBox 6"/>
          <p:cNvSpPr txBox="1"/>
          <p:nvPr/>
        </p:nvSpPr>
        <p:spPr>
          <a:xfrm>
            <a:off x="304800" y="5259050"/>
            <a:ext cx="8458200" cy="1446550"/>
          </a:xfrm>
          <a:prstGeom prst="rect">
            <a:avLst/>
          </a:prstGeom>
          <a:noFill/>
        </p:spPr>
        <p:txBody>
          <a:bodyPr wrap="square" rtlCol="0">
            <a:spAutoFit/>
          </a:bodyPr>
          <a:lstStyle/>
          <a:p>
            <a:pPr algn="just"/>
            <a:r>
              <a:rPr lang="en-US" sz="2200" dirty="0">
                <a:latin typeface="Arial Narrow" pitchFamily="34" charset="0"/>
                <a:cs typeface="Times New Roman" pitchFamily="18" charset="0"/>
              </a:rPr>
              <a:t>	We read in the Acts, “And they devoted themselves to the apostles teaching and fellowship, to the breaking of bread and the prayers” (Acts 2:42). As they continued to grow in their generosity and good will to share, there was no one who suffered poverty or want among them.</a:t>
            </a:r>
            <a:endParaRPr lang="en-US" sz="2200" dirty="0">
              <a:solidFill>
                <a:srgbClr val="FF00FF"/>
              </a:solidFill>
              <a:latin typeface="Arial Narrow" pitchFamily="34" charset="0"/>
              <a:cs typeface="Times New Roman" pitchFamily="18" charset="0"/>
            </a:endParaRPr>
          </a:p>
        </p:txBody>
      </p:sp>
      <p:pic>
        <p:nvPicPr>
          <p:cNvPr id="3074" name="Picture 2" descr="C:\Users\user\Desktop\Bitmap in Page 44-49 (Lesson 7).cdr.jpg"/>
          <p:cNvPicPr>
            <a:picLocks noChangeAspect="1" noChangeArrowheads="1"/>
          </p:cNvPicPr>
          <p:nvPr/>
        </p:nvPicPr>
        <p:blipFill>
          <a:blip r:embed="rId2" cstate="print"/>
          <a:srcRect/>
          <a:stretch>
            <a:fillRect/>
          </a:stretch>
        </p:blipFill>
        <p:spPr bwMode="auto">
          <a:xfrm>
            <a:off x="6705601" y="1371600"/>
            <a:ext cx="2438400" cy="3623801"/>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152400" y="1334631"/>
            <a:ext cx="8763000" cy="3477875"/>
          </a:xfrm>
          <a:prstGeom prst="rect">
            <a:avLst/>
          </a:prstGeom>
          <a:noFill/>
        </p:spPr>
        <p:txBody>
          <a:bodyPr wrap="square" rtlCol="0">
            <a:spAutoFit/>
          </a:bodyPr>
          <a:lstStyle/>
          <a:p>
            <a:pPr algn="just"/>
            <a:r>
              <a:rPr lang="en-US" sz="2200" dirty="0">
                <a:latin typeface="Arial Narrow" pitchFamily="34" charset="0"/>
                <a:cs typeface="Times New Roman" pitchFamily="18" charset="0"/>
              </a:rPr>
              <a:t>	We should grow in our generosity and readiness to share with others in imitation of Jesus who though he was rich, became poor for our sake. St. Paul in his letter to the Philippians teaches us on alms giving and charity (Phil. 4:15-18). God loves those who give cheerfully (2 con. 9:7). Alms giving is an acceptable sacrifice to God. Apostle James tells us that we should show our faith in action by helping those who are in need. </a:t>
            </a:r>
            <a:r>
              <a:rPr lang="en-US" sz="2200" dirty="0">
                <a:solidFill>
                  <a:srgbClr val="FF00FF"/>
                </a:solidFill>
                <a:latin typeface="Arial Narrow" pitchFamily="34" charset="0"/>
                <a:cs typeface="Times New Roman" pitchFamily="18" charset="0"/>
              </a:rPr>
              <a:t>“If a brother or sister is ill clad and in lack of daily food, and one of you says to them, “go in peace, be warmed and filled”, without giving him the things he needs for the body, what does it profit?  So faith by itself, if it has no works, is dead”</a:t>
            </a:r>
            <a:r>
              <a:rPr lang="en-US" sz="2200" dirty="0">
                <a:latin typeface="Arial Narrow" pitchFamily="34" charset="0"/>
                <a:cs typeface="Times New Roman" pitchFamily="18" charset="0"/>
              </a:rPr>
              <a:t> (James 2:15-17). The disciples urged the early Christian community to share with others through their teachings and examples  with a generous heart.</a:t>
            </a:r>
            <a:endParaRPr lang="en-US" sz="2200" dirty="0">
              <a:solidFill>
                <a:srgbClr val="FF00FF"/>
              </a:solidFill>
              <a:latin typeface="Arial Narrow" pitchFamily="34" charset="0"/>
              <a:cs typeface="Times New Roman" pitchFamily="18" charset="0"/>
            </a:endParaRPr>
          </a:p>
        </p:txBody>
      </p:sp>
      <p:sp>
        <p:nvSpPr>
          <p:cNvPr id="4" name="TextBox 3"/>
          <p:cNvSpPr txBox="1"/>
          <p:nvPr/>
        </p:nvSpPr>
        <p:spPr>
          <a:xfrm>
            <a:off x="0" y="202049"/>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TEACHING OF THE EARLY CHURCH</a:t>
            </a:r>
            <a:endParaRPr lang="en-US" sz="3500" b="1" dirty="0">
              <a:latin typeface="Cooper Std Black" pitchFamily="18" charset="0"/>
              <a:cs typeface="Times New Roman" pitchFamily="18" charset="0"/>
            </a:endParaRPr>
          </a:p>
        </p:txBody>
      </p:sp>
      <p:sp>
        <p:nvSpPr>
          <p:cNvPr id="7" name="TextBox 6"/>
          <p:cNvSpPr txBox="1"/>
          <p:nvPr/>
        </p:nvSpPr>
        <p:spPr>
          <a:xfrm>
            <a:off x="152400" y="4876800"/>
            <a:ext cx="8839200" cy="1785104"/>
          </a:xfrm>
          <a:prstGeom prst="rect">
            <a:avLst/>
          </a:prstGeom>
          <a:noFill/>
        </p:spPr>
        <p:txBody>
          <a:bodyPr wrap="square" rtlCol="0">
            <a:spAutoFit/>
          </a:bodyPr>
          <a:lstStyle/>
          <a:p>
            <a:pPr algn="just"/>
            <a:r>
              <a:rPr lang="en-US" sz="2200" dirty="0">
                <a:latin typeface="Arial Narrow" pitchFamily="34" charset="0"/>
                <a:cs typeface="Times New Roman" pitchFamily="18" charset="0"/>
              </a:rPr>
              <a:t>	The breaking of the bread in the early Church was an occasion of sharing with the poor. St. Paul scolded the Church in Corinth for neglecting the poor during the 'agape' at the Lord's supper. Paul wanted to collect money to help the poor Church in Judea. “On the first day of every week, each of you is to put something aside and store it up… (1 Cor. 16:2).</a:t>
            </a:r>
            <a:endParaRPr lang="en-US" sz="2200" dirty="0">
              <a:solidFill>
                <a:srgbClr val="FF00FF"/>
              </a:solidFill>
              <a:latin typeface="Arial Narrow" pitchFamily="34" charset="0"/>
              <a:cs typeface="Times New Roman" pitchFamily="18" charset="0"/>
            </a:endParaRP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400" y="1447800"/>
            <a:ext cx="6096000" cy="2923877"/>
          </a:xfrm>
          <a:prstGeom prst="rect">
            <a:avLst/>
          </a:prstGeom>
          <a:noFill/>
        </p:spPr>
        <p:txBody>
          <a:bodyPr wrap="square" rtlCol="0">
            <a:spAutoFit/>
          </a:bodyPr>
          <a:lstStyle/>
          <a:p>
            <a:pPr algn="just"/>
            <a:r>
              <a:rPr lang="en-US" sz="2300" dirty="0">
                <a:latin typeface="Arial Narrow" pitchFamily="34" charset="0"/>
                <a:cs typeface="Times New Roman" pitchFamily="18" charset="0"/>
              </a:rPr>
              <a:t>	It was the hope of resurrection that motivated the early Christians to share what they had, with the needy ones. Another motive force that prompted them to share was the teaching of Jesus about the final Judgment at the end of time and how he would address the just and say that when they did it to the least of his brethren, they did it to him. Those who put all their trust in material things can never share.</a:t>
            </a:r>
            <a:endParaRPr lang="en-US" sz="2300" dirty="0">
              <a:solidFill>
                <a:srgbClr val="FF00FF"/>
              </a:solidFill>
              <a:latin typeface="Arial Narrow" pitchFamily="34" charset="0"/>
              <a:cs typeface="Times New Roman" pitchFamily="18" charset="0"/>
            </a:endParaRPr>
          </a:p>
        </p:txBody>
      </p:sp>
      <p:sp>
        <p:nvSpPr>
          <p:cNvPr id="4" name="TextBox 3"/>
          <p:cNvSpPr txBox="1"/>
          <p:nvPr/>
        </p:nvSpPr>
        <p:spPr>
          <a:xfrm>
            <a:off x="0" y="202049"/>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HOPE OF RESURRECTION AS THE MOTIVE FORCE FOR SHARING</a:t>
            </a:r>
            <a:endParaRPr lang="en-US" sz="3500" b="1" dirty="0">
              <a:latin typeface="Cooper Std Black" pitchFamily="18" charset="0"/>
              <a:cs typeface="Times New Roman" pitchFamily="18" charset="0"/>
            </a:endParaRPr>
          </a:p>
        </p:txBody>
      </p:sp>
      <p:sp>
        <p:nvSpPr>
          <p:cNvPr id="5" name="TextBox 4"/>
          <p:cNvSpPr txBox="1"/>
          <p:nvPr/>
        </p:nvSpPr>
        <p:spPr>
          <a:xfrm>
            <a:off x="152400" y="4419600"/>
            <a:ext cx="8839200" cy="2215991"/>
          </a:xfrm>
          <a:prstGeom prst="rect">
            <a:avLst/>
          </a:prstGeom>
          <a:noFill/>
        </p:spPr>
        <p:txBody>
          <a:bodyPr wrap="square" rtlCol="0">
            <a:spAutoFit/>
          </a:bodyPr>
          <a:lstStyle/>
          <a:p>
            <a:pPr algn="just"/>
            <a:r>
              <a:rPr lang="en-US" sz="2300" dirty="0">
                <a:latin typeface="Arial Narrow" pitchFamily="34" charset="0"/>
                <a:cs typeface="Times New Roman" pitchFamily="18" charset="0"/>
              </a:rPr>
              <a:t>	Only those who put their trust in God and believe in resurrection and eternal life can share what they have with others. </a:t>
            </a:r>
            <a:r>
              <a:rPr lang="en-US" sz="2300" dirty="0">
                <a:solidFill>
                  <a:srgbClr val="00B0F0"/>
                </a:solidFill>
                <a:latin typeface="Arial Narrow" pitchFamily="34" charset="0"/>
                <a:cs typeface="Times New Roman" pitchFamily="18" charset="0"/>
              </a:rPr>
              <a:t>The awareness that everything in the world is perishable and nothing material can be carried away when one dies, prompts people to share what they have with others. They are urged to engage themselves in charitable deeds and sharing of material resources  so that they may reap its fruit in eternal life.</a:t>
            </a:r>
          </a:p>
        </p:txBody>
      </p:sp>
      <p:pic>
        <p:nvPicPr>
          <p:cNvPr id="6146" name="Picture 2" descr="E:\qurbana video\image\qu 3\5.jpg"/>
          <p:cNvPicPr>
            <a:picLocks noChangeAspect="1" noChangeArrowheads="1"/>
          </p:cNvPicPr>
          <p:nvPr/>
        </p:nvPicPr>
        <p:blipFill>
          <a:blip r:embed="rId2" cstate="print"/>
          <a:srcRect/>
          <a:stretch>
            <a:fillRect/>
          </a:stretch>
        </p:blipFill>
        <p:spPr bwMode="auto">
          <a:xfrm>
            <a:off x="6400800" y="1600200"/>
            <a:ext cx="2743200" cy="27432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07258"/>
            <a:ext cx="91440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A SHARING CHURCH</a:t>
            </a:r>
          </a:p>
        </p:txBody>
      </p:sp>
      <p:sp>
        <p:nvSpPr>
          <p:cNvPr id="7" name="TextBox 6"/>
          <p:cNvSpPr txBox="1"/>
          <p:nvPr/>
        </p:nvSpPr>
        <p:spPr>
          <a:xfrm>
            <a:off x="152400" y="914400"/>
            <a:ext cx="6019800" cy="2569934"/>
          </a:xfrm>
          <a:prstGeom prst="rect">
            <a:avLst/>
          </a:prstGeom>
          <a:noFill/>
        </p:spPr>
        <p:txBody>
          <a:bodyPr wrap="square" rtlCol="0">
            <a:spAutoFit/>
          </a:bodyPr>
          <a:lstStyle/>
          <a:p>
            <a:pPr algn="just"/>
            <a:r>
              <a:rPr lang="en-US" sz="2300" dirty="0">
                <a:latin typeface="Arial Narrow" pitchFamily="34" charset="0"/>
                <a:cs typeface="Times New Roman" pitchFamily="18" charset="0"/>
              </a:rPr>
              <a:t>	</a:t>
            </a:r>
            <a:r>
              <a:rPr lang="en-US" sz="2300" dirty="0">
                <a:solidFill>
                  <a:srgbClr val="FF00FF"/>
                </a:solidFill>
                <a:latin typeface="Arial Narrow" pitchFamily="34" charset="0"/>
                <a:cs typeface="Times New Roman" pitchFamily="18" charset="0"/>
              </a:rPr>
              <a:t> Sharing is the fundamental nature of the Church which is the body of Christ. </a:t>
            </a:r>
            <a:r>
              <a:rPr lang="en-US" sz="2300" dirty="0">
                <a:latin typeface="Arial Narrow" pitchFamily="34" charset="0"/>
                <a:cs typeface="Times New Roman" pitchFamily="18" charset="0"/>
              </a:rPr>
              <a:t>When one member of the body suffers pain, it affects the entire body and steps will be taken to relieve that pain. In the same way, in the body of Christ, the Church, we should engage ourselves in charitable deeds to relieve the sufferings of others.</a:t>
            </a:r>
          </a:p>
        </p:txBody>
      </p:sp>
      <p:sp>
        <p:nvSpPr>
          <p:cNvPr id="6" name="TextBox 5"/>
          <p:cNvSpPr txBox="1"/>
          <p:nvPr/>
        </p:nvSpPr>
        <p:spPr>
          <a:xfrm>
            <a:off x="76200" y="3705523"/>
            <a:ext cx="8915400" cy="2923877"/>
          </a:xfrm>
          <a:prstGeom prst="rect">
            <a:avLst/>
          </a:prstGeom>
          <a:noFill/>
        </p:spPr>
        <p:txBody>
          <a:bodyPr wrap="square" rtlCol="0">
            <a:spAutoFit/>
          </a:bodyPr>
          <a:lstStyle/>
          <a:p>
            <a:pPr algn="just"/>
            <a:r>
              <a:rPr lang="en-US" sz="2300" dirty="0">
                <a:latin typeface="Arial Narrow" pitchFamily="34" charset="0"/>
                <a:cs typeface="Times New Roman" pitchFamily="18" charset="0"/>
              </a:rPr>
              <a:t>	The majority of the world population who are poor, find their hope in the Charity and sharing of the Church. The institutions managed by the Catholic Church use their resources for the common good and not for the individual benefit of those who run these institutions. We can see this spirit reflected in the educational institutions, hospitals, orphanages, counseling centers, hospitals for the mentally retarded, boys' homes, homes for the aged, centers for the care of cancer patients and aids patients and rehabilitation centers for those who are released from prisons.</a:t>
            </a:r>
          </a:p>
        </p:txBody>
      </p:sp>
      <p:pic>
        <p:nvPicPr>
          <p:cNvPr id="4098" name="Picture 2" descr="C:\Users\user\Desktop\Bitmap in Page 44-49 (Lesson 7).cdr.jpg"/>
          <p:cNvPicPr>
            <a:picLocks noChangeAspect="1" noChangeArrowheads="1"/>
          </p:cNvPicPr>
          <p:nvPr/>
        </p:nvPicPr>
        <p:blipFill>
          <a:blip r:embed="rId2" cstate="print"/>
          <a:srcRect/>
          <a:stretch>
            <a:fillRect/>
          </a:stretch>
        </p:blipFill>
        <p:spPr bwMode="auto">
          <a:xfrm>
            <a:off x="6400800" y="914401"/>
            <a:ext cx="2743200" cy="25146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6200" y="338822"/>
            <a:ext cx="8915400" cy="2785378"/>
          </a:xfrm>
          <a:prstGeom prst="rect">
            <a:avLst/>
          </a:prstGeom>
          <a:noFill/>
        </p:spPr>
        <p:txBody>
          <a:bodyPr wrap="square" rtlCol="0">
            <a:spAutoFit/>
          </a:bodyPr>
          <a:lstStyle/>
          <a:p>
            <a:pPr algn="just"/>
            <a:r>
              <a:rPr lang="en-US" sz="2500" dirty="0">
                <a:latin typeface="Arial Narrow" pitchFamily="34" charset="0"/>
                <a:cs typeface="Times New Roman" pitchFamily="18" charset="0"/>
              </a:rPr>
              <a:t>	</a:t>
            </a:r>
            <a:r>
              <a:rPr lang="en-US" sz="2500" dirty="0">
                <a:solidFill>
                  <a:srgbClr val="FF00FF"/>
                </a:solidFill>
                <a:latin typeface="Arial Narrow" pitchFamily="34" charset="0"/>
                <a:cs typeface="Times New Roman" pitchFamily="18" charset="0"/>
              </a:rPr>
              <a:t>The Church is proud of Fr. Damien who lived and died for lepers, St. Vincent de Paul who dedicated his total life for the care of the poor and the abandoned, and Mother Teresa who became a model of Charity and love for the entire world.</a:t>
            </a:r>
            <a:r>
              <a:rPr lang="en-US" sz="2500" dirty="0">
                <a:latin typeface="Arial Narrow" pitchFamily="34" charset="0"/>
                <a:cs typeface="Times New Roman" pitchFamily="18" charset="0"/>
              </a:rPr>
              <a:t> The Church should be always at the beck and call of the poor, the abandoned and the persecuted. The members of the Church should actively participate in works of charity and become witnesses of a sharing Church in the world.</a:t>
            </a:r>
          </a:p>
        </p:txBody>
      </p:sp>
      <p:pic>
        <p:nvPicPr>
          <p:cNvPr id="5122" name="Picture 2" descr="C:\Users\user\Desktop\Bitmap in Page 44-49 (Lesson 7).cdr.jpg"/>
          <p:cNvPicPr>
            <a:picLocks noChangeAspect="1" noChangeArrowheads="1"/>
          </p:cNvPicPr>
          <p:nvPr/>
        </p:nvPicPr>
        <p:blipFill>
          <a:blip r:embed="rId2" cstate="print"/>
          <a:srcRect/>
          <a:stretch>
            <a:fillRect/>
          </a:stretch>
        </p:blipFill>
        <p:spPr bwMode="auto">
          <a:xfrm>
            <a:off x="1752600" y="3428999"/>
            <a:ext cx="5715000" cy="3441807"/>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983</TotalTime>
  <Words>165</Words>
  <Application>Microsoft Office PowerPoint</Application>
  <PresentationFormat>On-screen Show (4:3)</PresentationFormat>
  <Paragraphs>52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Trek</vt:lpstr>
      <vt:lpstr>CATECHETICAL TEXTBOOK SERIES OF THE SYRO - MALABAR CHURCH</vt:lpstr>
      <vt:lpstr>Slide 2</vt:lpstr>
      <vt:lpstr>Slide 3</vt:lpstr>
      <vt:lpstr>Slide 4</vt:lpstr>
      <vt:lpstr>Slide 5</vt:lpstr>
      <vt:lpstr>Slide 6</vt:lpstr>
      <vt:lpstr>Slide 7</vt:lpstr>
      <vt:lpstr>Slide 8</vt:lpstr>
      <vt:lpstr>Slide 9</vt:lpstr>
      <vt:lpstr>Word of God:  to Read and  Meditate</vt:lpstr>
      <vt:lpstr>Word of God to Remember </vt:lpstr>
      <vt:lpstr>Let us Pray</vt:lpstr>
      <vt:lpstr>My Resolution</vt:lpstr>
      <vt:lpstr>To Think with the Church</vt:lpstr>
      <vt:lpstr>To Know the Mother Church</vt:lpstr>
      <vt:lpstr>Questions</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portex8</dc:creator>
  <cp:lastModifiedBy>Administrator</cp:lastModifiedBy>
  <cp:revision>211</cp:revision>
  <dcterms:created xsi:type="dcterms:W3CDTF">2009-12-14T09:57:33Z</dcterms:created>
  <dcterms:modified xsi:type="dcterms:W3CDTF">2015-10-16T07:11:36Z</dcterms:modified>
</cp:coreProperties>
</file>